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0" r:id="rId4"/>
    <p:sldId id="265" r:id="rId5"/>
    <p:sldId id="278" r:id="rId6"/>
    <p:sldId id="279" r:id="rId7"/>
    <p:sldId id="274" r:id="rId8"/>
    <p:sldId id="264" r:id="rId9"/>
    <p:sldId id="277" r:id="rId10"/>
    <p:sldId id="275" r:id="rId11"/>
    <p:sldId id="263" r:id="rId12"/>
    <p:sldId id="260" r:id="rId13"/>
    <p:sldId id="281" r:id="rId14"/>
    <p:sldId id="282" r:id="rId15"/>
    <p:sldId id="276" r:id="rId16"/>
    <p:sldId id="262" r:id="rId17"/>
    <p:sldId id="266" r:id="rId18"/>
    <p:sldId id="267" r:id="rId19"/>
    <p:sldId id="268" r:id="rId20"/>
    <p:sldId id="273" r:id="rId21"/>
    <p:sldId id="283" r:id="rId22"/>
    <p:sldId id="284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>
        <p:scale>
          <a:sx n="105" d="100"/>
          <a:sy n="105" d="100"/>
        </p:scale>
        <p:origin x="8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C4F07-7615-814E-98ED-C6BE2F021B9E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E680F-C710-A545-A8BD-BD050AE28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1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9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9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DAAD-FE84-2943-B05F-BF8EBFA8F0CC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EE70-B6C6-6547-B54C-EBE9655D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This is how we do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/>
              <a:t>Phonics</a:t>
            </a:r>
          </a:p>
          <a:p>
            <a:r>
              <a:rPr lang="en-US" dirty="0" smtClean="0"/>
              <a:t>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Grapheme-Phoneme Correspondence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Talk Tidy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9" y="1825625"/>
            <a:ext cx="5731601" cy="4351338"/>
          </a:xfrm>
        </p:spPr>
      </p:pic>
    </p:spTree>
    <p:extLst>
      <p:ext uri="{BB962C8B-B14F-4D97-AF65-F5344CB8AC3E}">
        <p14:creationId xmlns:p14="http://schemas.microsoft.com/office/powerpoint/2010/main" val="7323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Speed Sounds - Sets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1" y="1865871"/>
            <a:ext cx="4296420" cy="301363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31" y="2903838"/>
            <a:ext cx="3929843" cy="1173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55" y="2449703"/>
            <a:ext cx="3939910" cy="22660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5394250"/>
            <a:ext cx="1083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Special Friends </a:t>
            </a:r>
            <a:r>
              <a:rPr lang="en-US" sz="2800" dirty="0" smtClean="0"/>
              <a:t>– one sound, more than one letter (still one grapheme!)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97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Phoneme Frames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6" y="1690688"/>
            <a:ext cx="7086600" cy="5340927"/>
          </a:xfrm>
        </p:spPr>
      </p:pic>
      <p:sp>
        <p:nvSpPr>
          <p:cNvPr id="6" name="TextBox 5"/>
          <p:cNvSpPr txBox="1"/>
          <p:nvPr/>
        </p:nvSpPr>
        <p:spPr>
          <a:xfrm>
            <a:off x="2145792" y="6595872"/>
            <a:ext cx="1292352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36" y="1434057"/>
            <a:ext cx="8659368" cy="5036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556" y="6007332"/>
            <a:ext cx="1292352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9556" y="451104"/>
            <a:ext cx="907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Sound Buttons – Dots and Dashes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3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Reversible Processes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Grapheme-Phoneme Correspondence (reading)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Phoneme-Grapheme Correspondence (writing)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 Words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6880"/>
            <a:ext cx="10955501" cy="3045628"/>
          </a:xfrm>
        </p:spPr>
      </p:pic>
    </p:spTree>
    <p:extLst>
      <p:ext uri="{BB962C8B-B14F-4D97-AF65-F5344CB8AC3E}">
        <p14:creationId xmlns:p14="http://schemas.microsoft.com/office/powerpoint/2010/main" val="13816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13" y="105633"/>
            <a:ext cx="10515600" cy="1325563"/>
          </a:xfrm>
        </p:spPr>
        <p:txBody>
          <a:bodyPr/>
          <a:lstStyle/>
          <a:p>
            <a:r>
              <a:rPr lang="en-US" b="1" dirty="0" smtClean="0"/>
              <a:t>Green Words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3" y="1161401"/>
            <a:ext cx="7972168" cy="5620379"/>
          </a:xfrm>
        </p:spPr>
      </p:pic>
    </p:spTree>
    <p:extLst>
      <p:ext uri="{BB962C8B-B14F-4D97-AF65-F5344CB8AC3E}">
        <p14:creationId xmlns:p14="http://schemas.microsoft.com/office/powerpoint/2010/main" val="11561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 Words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8429368" cy="4788149"/>
          </a:xfrm>
        </p:spPr>
      </p:pic>
    </p:spTree>
    <p:extLst>
      <p:ext uri="{BB962C8B-B14F-4D97-AF65-F5344CB8AC3E}">
        <p14:creationId xmlns:p14="http://schemas.microsoft.com/office/powerpoint/2010/main" val="8849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204487"/>
            <a:ext cx="10515600" cy="1325563"/>
          </a:xfrm>
        </p:spPr>
        <p:txBody>
          <a:bodyPr/>
          <a:lstStyle/>
          <a:p>
            <a:r>
              <a:rPr lang="en-US" b="1" dirty="0" smtClean="0"/>
              <a:t>Green Words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8" y="1108932"/>
            <a:ext cx="6301189" cy="5317671"/>
          </a:xfrm>
        </p:spPr>
      </p:pic>
    </p:spTree>
    <p:extLst>
      <p:ext uri="{BB962C8B-B14F-4D97-AF65-F5344CB8AC3E}">
        <p14:creationId xmlns:p14="http://schemas.microsoft.com/office/powerpoint/2010/main" val="4821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it?  Why do we teach 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 </a:t>
            </a:r>
            <a:r>
              <a:rPr lang="en-US" dirty="0" err="1"/>
              <a:t>cnduo't</a:t>
            </a:r>
            <a:r>
              <a:rPr lang="en-US" dirty="0"/>
              <a:t> </a:t>
            </a:r>
            <a:r>
              <a:rPr lang="en-US" dirty="0" err="1"/>
              <a:t>bvleiee</a:t>
            </a:r>
            <a:r>
              <a:rPr lang="en-US" dirty="0"/>
              <a:t> </a:t>
            </a:r>
            <a:r>
              <a:rPr lang="en-US" dirty="0" err="1"/>
              <a:t>taht</a:t>
            </a:r>
            <a:r>
              <a:rPr lang="en-US" dirty="0"/>
              <a:t> I </a:t>
            </a:r>
            <a:r>
              <a:rPr lang="en-US" dirty="0" err="1"/>
              <a:t>culod</a:t>
            </a:r>
            <a:r>
              <a:rPr lang="en-US" dirty="0"/>
              <a:t> </a:t>
            </a:r>
            <a:r>
              <a:rPr lang="en-US" dirty="0" err="1"/>
              <a:t>aulaclty</a:t>
            </a:r>
            <a:r>
              <a:rPr lang="en-US" dirty="0"/>
              <a:t> </a:t>
            </a:r>
            <a:r>
              <a:rPr lang="en-US" dirty="0" err="1"/>
              <a:t>uesdtannrd</a:t>
            </a:r>
            <a:r>
              <a:rPr lang="en-US" dirty="0"/>
              <a:t> </a:t>
            </a:r>
            <a:r>
              <a:rPr lang="en-US" dirty="0" err="1"/>
              <a:t>waht</a:t>
            </a:r>
            <a:r>
              <a:rPr lang="en-US" dirty="0"/>
              <a:t> I was </a:t>
            </a:r>
            <a:r>
              <a:rPr lang="en-US" dirty="0" err="1"/>
              <a:t>rdnaieg</a:t>
            </a:r>
            <a:r>
              <a:rPr lang="en-US" dirty="0"/>
              <a:t>. </a:t>
            </a:r>
            <a:r>
              <a:rPr lang="en-US" dirty="0" err="1"/>
              <a:t>Unisg</a:t>
            </a:r>
            <a:r>
              <a:rPr lang="en-US" dirty="0"/>
              <a:t> the </a:t>
            </a:r>
            <a:r>
              <a:rPr lang="en-US" dirty="0" err="1"/>
              <a:t>icndeblire</a:t>
            </a:r>
            <a:r>
              <a:rPr lang="en-US" dirty="0"/>
              <a:t> </a:t>
            </a:r>
            <a:r>
              <a:rPr lang="en-US" dirty="0" err="1"/>
              <a:t>pweor</a:t>
            </a:r>
            <a:r>
              <a:rPr lang="en-US" dirty="0"/>
              <a:t> of the </a:t>
            </a:r>
            <a:r>
              <a:rPr lang="en-US" dirty="0" err="1"/>
              <a:t>hmuan</a:t>
            </a:r>
            <a:r>
              <a:rPr lang="en-US" dirty="0"/>
              <a:t> </a:t>
            </a:r>
            <a:r>
              <a:rPr lang="en-US" dirty="0" err="1"/>
              <a:t>mnid</a:t>
            </a:r>
            <a:r>
              <a:rPr lang="en-US" dirty="0"/>
              <a:t>, </a:t>
            </a:r>
            <a:r>
              <a:rPr lang="en-US" dirty="0" err="1"/>
              <a:t>aocdcrnig</a:t>
            </a:r>
            <a:r>
              <a:rPr lang="en-US" dirty="0"/>
              <a:t> to </a:t>
            </a:r>
            <a:r>
              <a:rPr lang="en-US" dirty="0" err="1"/>
              <a:t>rseecrah</a:t>
            </a:r>
            <a:r>
              <a:rPr lang="en-US" dirty="0"/>
              <a:t> at </a:t>
            </a:r>
            <a:r>
              <a:rPr lang="en-US" dirty="0" err="1"/>
              <a:t>Cmabrigde</a:t>
            </a:r>
            <a:r>
              <a:rPr lang="en-US" dirty="0"/>
              <a:t> </a:t>
            </a:r>
            <a:r>
              <a:rPr lang="en-US" dirty="0" err="1"/>
              <a:t>Uinervtisy</a:t>
            </a:r>
            <a:r>
              <a:rPr lang="en-US" dirty="0"/>
              <a:t>, it </a:t>
            </a:r>
            <a:r>
              <a:rPr lang="en-US" dirty="0" err="1"/>
              <a:t>dseno't</a:t>
            </a:r>
            <a:r>
              <a:rPr lang="en-US" dirty="0"/>
              <a:t> </a:t>
            </a:r>
            <a:r>
              <a:rPr lang="en-US" dirty="0" err="1"/>
              <a:t>mttaer</a:t>
            </a:r>
            <a:r>
              <a:rPr lang="en-US" dirty="0"/>
              <a:t> in </a:t>
            </a:r>
            <a:r>
              <a:rPr lang="en-US" dirty="0" err="1"/>
              <a:t>waht</a:t>
            </a:r>
            <a:r>
              <a:rPr lang="en-US" dirty="0"/>
              <a:t> </a:t>
            </a:r>
            <a:r>
              <a:rPr lang="en-US" dirty="0" err="1"/>
              <a:t>oderr</a:t>
            </a:r>
            <a:r>
              <a:rPr lang="en-US" dirty="0"/>
              <a:t> the </a:t>
            </a:r>
            <a:r>
              <a:rPr lang="en-US" dirty="0" err="1"/>
              <a:t>lterets</a:t>
            </a:r>
            <a:r>
              <a:rPr lang="en-US" dirty="0"/>
              <a:t> in a </a:t>
            </a:r>
            <a:r>
              <a:rPr lang="en-US" dirty="0" err="1"/>
              <a:t>wrod</a:t>
            </a:r>
            <a:r>
              <a:rPr lang="en-US" dirty="0"/>
              <a:t> are, the </a:t>
            </a:r>
            <a:r>
              <a:rPr lang="en-US" dirty="0" err="1"/>
              <a:t>olny</a:t>
            </a:r>
            <a:r>
              <a:rPr lang="en-US" dirty="0"/>
              <a:t> </a:t>
            </a:r>
            <a:r>
              <a:rPr lang="en-US" dirty="0" err="1"/>
              <a:t>irpoamtnt</a:t>
            </a:r>
            <a:r>
              <a:rPr lang="en-US" dirty="0"/>
              <a:t> </a:t>
            </a:r>
            <a:r>
              <a:rPr lang="en-US" dirty="0" err="1"/>
              <a:t>tihng</a:t>
            </a:r>
            <a:r>
              <a:rPr lang="en-US" dirty="0"/>
              <a:t> is </a:t>
            </a:r>
            <a:r>
              <a:rPr lang="en-US" dirty="0" err="1"/>
              <a:t>taht</a:t>
            </a:r>
            <a:r>
              <a:rPr lang="en-US" dirty="0"/>
              <a:t> the </a:t>
            </a:r>
            <a:r>
              <a:rPr lang="en-US" dirty="0" err="1"/>
              <a:t>frsit</a:t>
            </a:r>
            <a:r>
              <a:rPr lang="en-US" dirty="0"/>
              <a:t> and </a:t>
            </a:r>
            <a:r>
              <a:rPr lang="en-US" dirty="0" err="1"/>
              <a:t>lsat</a:t>
            </a:r>
            <a:r>
              <a:rPr lang="en-US" dirty="0"/>
              <a:t> </a:t>
            </a:r>
            <a:r>
              <a:rPr lang="en-US" dirty="0" err="1"/>
              <a:t>ltteer</a:t>
            </a:r>
            <a:r>
              <a:rPr lang="en-US" dirty="0"/>
              <a:t> be in the </a:t>
            </a:r>
            <a:r>
              <a:rPr lang="en-US" dirty="0" err="1"/>
              <a:t>rhgit</a:t>
            </a:r>
            <a:r>
              <a:rPr lang="en-US" dirty="0"/>
              <a:t> </a:t>
            </a:r>
            <a:r>
              <a:rPr lang="en-US" dirty="0" err="1"/>
              <a:t>pclae</a:t>
            </a:r>
            <a:r>
              <a:rPr lang="en-US" dirty="0"/>
              <a:t>. The </a:t>
            </a:r>
            <a:r>
              <a:rPr lang="en-US" dirty="0" err="1"/>
              <a:t>rset</a:t>
            </a:r>
            <a:r>
              <a:rPr lang="en-US" dirty="0"/>
              <a:t> can be a </a:t>
            </a:r>
            <a:r>
              <a:rPr lang="en-US" dirty="0" err="1"/>
              <a:t>taotl</a:t>
            </a:r>
            <a:r>
              <a:rPr lang="en-US" dirty="0"/>
              <a:t> </a:t>
            </a:r>
            <a:r>
              <a:rPr lang="en-US" dirty="0" err="1"/>
              <a:t>mses</a:t>
            </a:r>
            <a:r>
              <a:rPr lang="en-US" dirty="0"/>
              <a:t> and you can </a:t>
            </a:r>
            <a:r>
              <a:rPr lang="en-US" dirty="0" err="1"/>
              <a:t>sitll</a:t>
            </a:r>
            <a:r>
              <a:rPr lang="en-US" dirty="0"/>
              <a:t> </a:t>
            </a:r>
            <a:r>
              <a:rPr lang="en-US" dirty="0" err="1"/>
              <a:t>raed</a:t>
            </a:r>
            <a:r>
              <a:rPr lang="en-US" dirty="0"/>
              <a:t> it </a:t>
            </a:r>
            <a:r>
              <a:rPr lang="en-US" dirty="0" err="1"/>
              <a:t>whoutit</a:t>
            </a:r>
            <a:r>
              <a:rPr lang="en-US" dirty="0"/>
              <a:t> a </a:t>
            </a:r>
            <a:r>
              <a:rPr lang="en-US" dirty="0" err="1"/>
              <a:t>pboerlm</a:t>
            </a:r>
            <a:r>
              <a:rPr lang="en-US" dirty="0"/>
              <a:t>. </a:t>
            </a:r>
            <a:r>
              <a:rPr lang="en-US" dirty="0" err="1"/>
              <a:t>Tihs</a:t>
            </a:r>
            <a:r>
              <a:rPr lang="en-US" dirty="0"/>
              <a:t> is </a:t>
            </a:r>
            <a:r>
              <a:rPr lang="en-US" dirty="0" err="1"/>
              <a:t>bucseae</a:t>
            </a:r>
            <a:r>
              <a:rPr lang="en-US" dirty="0"/>
              <a:t> the </a:t>
            </a:r>
            <a:r>
              <a:rPr lang="en-US" dirty="0" err="1"/>
              <a:t>huamn</a:t>
            </a:r>
            <a:r>
              <a:rPr lang="en-US" dirty="0"/>
              <a:t> </a:t>
            </a:r>
            <a:r>
              <a:rPr lang="en-US" dirty="0" err="1"/>
              <a:t>mnid</a:t>
            </a:r>
            <a:r>
              <a:rPr lang="en-US" dirty="0"/>
              <a:t> </a:t>
            </a:r>
            <a:r>
              <a:rPr lang="en-US" dirty="0" err="1"/>
              <a:t>deos</a:t>
            </a:r>
            <a:r>
              <a:rPr lang="en-US" dirty="0"/>
              <a:t> not </a:t>
            </a:r>
            <a:r>
              <a:rPr lang="en-US" dirty="0" err="1"/>
              <a:t>raed</a:t>
            </a:r>
            <a:r>
              <a:rPr lang="en-US" dirty="0"/>
              <a:t> </a:t>
            </a:r>
            <a:r>
              <a:rPr lang="en-US" dirty="0" err="1"/>
              <a:t>ervey</a:t>
            </a:r>
            <a:r>
              <a:rPr lang="en-US" dirty="0"/>
              <a:t> </a:t>
            </a:r>
            <a:r>
              <a:rPr lang="en-US" dirty="0" err="1"/>
              <a:t>ltteer</a:t>
            </a:r>
            <a:r>
              <a:rPr lang="en-US" dirty="0"/>
              <a:t> by </a:t>
            </a:r>
            <a:r>
              <a:rPr lang="en-US" dirty="0" err="1"/>
              <a:t>istlef</a:t>
            </a:r>
            <a:r>
              <a:rPr lang="en-US" dirty="0"/>
              <a:t>, but the </a:t>
            </a:r>
            <a:r>
              <a:rPr lang="en-US" dirty="0" err="1"/>
              <a:t>wrod</a:t>
            </a:r>
            <a:r>
              <a:rPr lang="en-US" dirty="0"/>
              <a:t> as a </a:t>
            </a:r>
            <a:r>
              <a:rPr lang="en-US" dirty="0" err="1"/>
              <a:t>wlohe</a:t>
            </a:r>
            <a:r>
              <a:rPr lang="en-US" dirty="0"/>
              <a:t>. </a:t>
            </a:r>
            <a:r>
              <a:rPr lang="en-US" dirty="0" err="1"/>
              <a:t>Aaznmig</a:t>
            </a:r>
            <a:r>
              <a:rPr lang="en-US" dirty="0"/>
              <a:t>, huh? </a:t>
            </a:r>
            <a:r>
              <a:rPr lang="en-US" dirty="0" err="1"/>
              <a:t>Yaeh</a:t>
            </a:r>
            <a:r>
              <a:rPr lang="en-US" dirty="0"/>
              <a:t> and I </a:t>
            </a:r>
            <a:r>
              <a:rPr lang="en-US" dirty="0" err="1"/>
              <a:t>awlyas</a:t>
            </a:r>
            <a:r>
              <a:rPr lang="en-US" dirty="0"/>
              <a:t> </a:t>
            </a:r>
            <a:r>
              <a:rPr lang="en-US" dirty="0" err="1"/>
              <a:t>tghhuot</a:t>
            </a:r>
            <a:r>
              <a:rPr lang="en-US" dirty="0"/>
              <a:t> </a:t>
            </a:r>
            <a:r>
              <a:rPr lang="en-US" dirty="0" err="1"/>
              <a:t>slelinpg</a:t>
            </a:r>
            <a:r>
              <a:rPr lang="en-US" dirty="0"/>
              <a:t> was </a:t>
            </a:r>
            <a:r>
              <a:rPr lang="en-US" dirty="0" err="1"/>
              <a:t>ipmorantt</a:t>
            </a:r>
            <a:r>
              <a:rPr lang="en-US" dirty="0"/>
              <a:t>! See if </a:t>
            </a:r>
            <a:r>
              <a:rPr lang="en-US" dirty="0" err="1"/>
              <a:t>yuor</a:t>
            </a:r>
            <a:r>
              <a:rPr lang="en-US" dirty="0"/>
              <a:t> </a:t>
            </a:r>
            <a:r>
              <a:rPr lang="en-US" dirty="0" err="1"/>
              <a:t>fdreins</a:t>
            </a:r>
            <a:r>
              <a:rPr lang="en-US" dirty="0"/>
              <a:t> can </a:t>
            </a:r>
            <a:r>
              <a:rPr lang="en-US" dirty="0" err="1"/>
              <a:t>raed</a:t>
            </a:r>
            <a:r>
              <a:rPr lang="en-US" dirty="0"/>
              <a:t> </a:t>
            </a:r>
            <a:r>
              <a:rPr lang="en-US" dirty="0" err="1"/>
              <a:t>tihs</a:t>
            </a:r>
            <a:r>
              <a:rPr lang="en-US" dirty="0"/>
              <a:t> too.</a:t>
            </a:r>
          </a:p>
        </p:txBody>
      </p:sp>
    </p:spTree>
    <p:extLst>
      <p:ext uri="{BB962C8B-B14F-4D97-AF65-F5344CB8AC3E}">
        <p14:creationId xmlns:p14="http://schemas.microsoft.com/office/powerpoint/2010/main" val="20561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Words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0" y="2248973"/>
            <a:ext cx="4727661" cy="3302236"/>
          </a:xfrm>
        </p:spPr>
      </p:pic>
    </p:spTree>
    <p:extLst>
      <p:ext uri="{BB962C8B-B14F-4D97-AF65-F5344CB8AC3E}">
        <p14:creationId xmlns:p14="http://schemas.microsoft.com/office/powerpoint/2010/main" val="2189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Multi-sensory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690688"/>
            <a:ext cx="6407404" cy="4860250"/>
          </a:xfrm>
        </p:spPr>
      </p:pic>
      <p:sp>
        <p:nvSpPr>
          <p:cNvPr id="7" name="Rectangle 6"/>
          <p:cNvSpPr/>
          <p:nvPr/>
        </p:nvSpPr>
        <p:spPr>
          <a:xfrm>
            <a:off x="6724396" y="1690688"/>
            <a:ext cx="4809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Co-ordination</a:t>
            </a:r>
          </a:p>
          <a:p>
            <a:endParaRPr lang="en-US" sz="3600" dirty="0" smtClean="0"/>
          </a:p>
          <a:p>
            <a:r>
              <a:rPr lang="en-US" sz="3600" dirty="0" smtClean="0"/>
              <a:t>Fine motor control</a:t>
            </a:r>
          </a:p>
          <a:p>
            <a:endParaRPr lang="en-US" sz="3600" dirty="0" smtClean="0"/>
          </a:p>
          <a:p>
            <a:r>
              <a:rPr lang="en-US" sz="3600" dirty="0" smtClean="0"/>
              <a:t>Memory</a:t>
            </a:r>
          </a:p>
          <a:p>
            <a:endParaRPr lang="en-US" sz="3600" dirty="0" smtClean="0"/>
          </a:p>
          <a:p>
            <a:r>
              <a:rPr lang="en-US" sz="3600" dirty="0" smtClean="0"/>
              <a:t>Positional language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063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Letter Formation Families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27136"/>
            <a:ext cx="7147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Long ladder: </a:t>
            </a:r>
            <a:r>
              <a:rPr lang="en-US" sz="3600" dirty="0" err="1" smtClean="0"/>
              <a:t>i</a:t>
            </a:r>
            <a:r>
              <a:rPr lang="en-US" sz="3600" dirty="0" smtClean="0"/>
              <a:t>, u, y, l, t, j </a:t>
            </a:r>
          </a:p>
          <a:p>
            <a:endParaRPr lang="en-US" sz="3600" dirty="0" smtClean="0"/>
          </a:p>
          <a:p>
            <a:r>
              <a:rPr lang="en-US" sz="3600" dirty="0" smtClean="0"/>
              <a:t>Curly caterpillar: c, o, a, g, d, q, e, s, f </a:t>
            </a:r>
          </a:p>
          <a:p>
            <a:endParaRPr lang="en-US" sz="3600" dirty="0" smtClean="0"/>
          </a:p>
          <a:p>
            <a:r>
              <a:rPr lang="en-US" sz="3600" dirty="0" smtClean="0"/>
              <a:t>One armed robot: r, n, m, h, b, p, k</a:t>
            </a:r>
          </a:p>
          <a:p>
            <a:r>
              <a:rPr lang="en-US" sz="3600" dirty="0" smtClean="0"/>
              <a:t> </a:t>
            </a:r>
          </a:p>
          <a:p>
            <a:r>
              <a:rPr lang="en-US" sz="3600" dirty="0" smtClean="0"/>
              <a:t>Zig Zag: v, w, x, z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698354"/>
            <a:ext cx="3263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9206" y="3591757"/>
            <a:ext cx="2891481" cy="2031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Digraph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5235" y="912221"/>
            <a:ext cx="2891481" cy="17543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smallest unit of sound in a word.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5236" y="4437221"/>
            <a:ext cx="2891481" cy="20928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Hearing a series of spoken phonemes and merging them together to make a spoken word without corresponding to any graphemes (no text is needed).  E.g. teacher </a:t>
            </a:r>
            <a:r>
              <a:rPr lang="en-US" sz="1600" dirty="0" err="1" smtClean="0"/>
              <a:t>ays</a:t>
            </a:r>
            <a:r>
              <a:rPr lang="en-US" sz="1600" dirty="0" smtClean="0"/>
              <a:t> ‘b-u-s’ children say ‘bus’.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8302" y="3134256"/>
            <a:ext cx="2891481" cy="2031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Oral blending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54995" y="4591110"/>
            <a:ext cx="2891481" cy="193899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Two letters that make one phoneme e.g. du</a:t>
            </a:r>
            <a:r>
              <a:rPr lang="en-US" sz="2400" b="1" dirty="0" smtClean="0"/>
              <a:t>ck</a:t>
            </a:r>
          </a:p>
          <a:p>
            <a:endParaRPr lang="en-US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50909" y="331710"/>
            <a:ext cx="2891481" cy="18466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Encoding</a:t>
            </a:r>
          </a:p>
          <a:p>
            <a:pPr algn="ctr"/>
            <a:endParaRPr lang="en-US" dirty="0" smtClean="0"/>
          </a:p>
          <a:p>
            <a:pPr algn="ctr"/>
            <a:endParaRPr lang="en-US" sz="800" dirty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8303" y="229960"/>
            <a:ext cx="2891481" cy="1754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Phoneme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73296" y="1592402"/>
            <a:ext cx="2891481" cy="17543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r>
              <a:rPr lang="en-US" dirty="0" smtClean="0"/>
              <a:t>Identifying the individual phonemes in a spoken word and writing them down to form a word.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92432"/>
            <a:ext cx="2891481" cy="2031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Consonant Cluster/</a:t>
            </a:r>
          </a:p>
          <a:p>
            <a:pPr algn="ctr"/>
            <a:r>
              <a:rPr lang="en-US" b="1" dirty="0" smtClean="0"/>
              <a:t>Consonant Blend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7056" y="4694400"/>
            <a:ext cx="2891481" cy="203132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Recognising</a:t>
            </a:r>
            <a:r>
              <a:rPr lang="en-US" dirty="0" smtClean="0"/>
              <a:t> the letter sounds in a written word and merging them together in the order they are written in to pronounce the word, e.g. c-u-p = cup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47780" y="746915"/>
            <a:ext cx="2891481" cy="147732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a phoneme is spelled.  Each grapheme is a unit of sound regardless of how many letters there are.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7227" y="2490518"/>
            <a:ext cx="2446644" cy="1754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Split digraph</a:t>
            </a:r>
            <a:endParaRPr lang="en-US" b="1" dirty="0"/>
          </a:p>
          <a:p>
            <a:pPr algn="ctr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61034" y="2490518"/>
            <a:ext cx="2891481" cy="169277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 digraph in which the two letters are not adjacent e.g. 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m</a:t>
            </a:r>
            <a:r>
              <a:rPr lang="en-US" sz="2400" b="1" dirty="0" smtClean="0"/>
              <a:t>a</a:t>
            </a:r>
            <a:r>
              <a:rPr lang="en-US" sz="2400" dirty="0" smtClean="0"/>
              <a:t>k</a:t>
            </a:r>
            <a:r>
              <a:rPr lang="en-US" sz="2400" b="1" dirty="0" smtClean="0"/>
              <a:t>e</a:t>
            </a:r>
            <a:r>
              <a:rPr lang="en-US" sz="2400" dirty="0" smtClean="0"/>
              <a:t>.</a:t>
            </a:r>
            <a:endParaRPr lang="en-US" sz="800" dirty="0" smtClean="0"/>
          </a:p>
          <a:p>
            <a:pPr algn="ctr"/>
            <a:endParaRPr lang="en-US" sz="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4775" y="262895"/>
            <a:ext cx="2891481" cy="1754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Grapheme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685002" y="4517583"/>
            <a:ext cx="2891481" cy="1754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</a:t>
            </a:r>
            <a:r>
              <a:rPr lang="en-US" b="1" dirty="0" smtClean="0"/>
              <a:t>lending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53509" y="4832899"/>
            <a:ext cx="2891481" cy="17543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not a digraph but two phonemes clustered together e.g. </a:t>
            </a:r>
            <a:r>
              <a:rPr lang="en-US" dirty="0" err="1" smtClean="0"/>
              <a:t>br</a:t>
            </a:r>
            <a:r>
              <a:rPr lang="en-US" dirty="0" smtClean="0"/>
              <a:t>  </a:t>
            </a:r>
            <a:r>
              <a:rPr lang="en-US" dirty="0" err="1" smtClean="0"/>
              <a:t>tr</a:t>
            </a:r>
            <a:r>
              <a:rPr lang="en-US" dirty="0" smtClean="0"/>
              <a:t>  </a:t>
            </a:r>
            <a:r>
              <a:rPr lang="en-US" dirty="0" err="1" smtClean="0"/>
              <a:t>fl</a:t>
            </a:r>
            <a:r>
              <a:rPr lang="en-US" dirty="0" smtClean="0"/>
              <a:t>  </a:t>
            </a:r>
            <a:r>
              <a:rPr lang="en-US" dirty="0" err="1" smtClean="0"/>
              <a:t>pl</a:t>
            </a:r>
            <a:r>
              <a:rPr lang="en-US" dirty="0" smtClean="0"/>
              <a:t>  </a:t>
            </a:r>
            <a:r>
              <a:rPr lang="en-US" dirty="0" err="1" smtClean="0"/>
              <a:t>shr</a:t>
            </a:r>
            <a:r>
              <a:rPr lang="en-US" dirty="0" smtClean="0"/>
              <a:t>  </a:t>
            </a:r>
            <a:r>
              <a:rPr lang="en-US" dirty="0" err="1" smtClean="0"/>
              <a:t>sp</a:t>
            </a:r>
            <a:endParaRPr lang="en-US" dirty="0" smtClean="0"/>
          </a:p>
          <a:p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69860" y="863059"/>
            <a:ext cx="2891481" cy="230832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of decoding a word has two stages. Firstly the individual grapheme-phoneme correspondence is </a:t>
            </a:r>
            <a:r>
              <a:rPr lang="en-US" dirty="0" err="1" smtClean="0"/>
              <a:t>recognised</a:t>
            </a:r>
            <a:r>
              <a:rPr lang="en-US" dirty="0" smtClean="0"/>
              <a:t> and then the phonemes are blended or </a:t>
            </a:r>
            <a:r>
              <a:rPr lang="en-US" dirty="0" err="1" smtClean="0"/>
              <a:t>synthesised</a:t>
            </a:r>
            <a:r>
              <a:rPr lang="en-US" dirty="0" smtClean="0"/>
              <a:t> into the word as it is read.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20924" y="15760"/>
            <a:ext cx="2619635" cy="2031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Decoding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Sorry, it’s not quite that simple!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Combination of knowledge and skills.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Assimilated very quickly.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Used for reading and writing.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Reversible </a:t>
            </a:r>
            <a:r>
              <a:rPr lang="en-US" dirty="0" err="1" smtClean="0"/>
              <a:t>processses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" y="0"/>
            <a:ext cx="10515600" cy="784053"/>
          </a:xfrm>
        </p:spPr>
        <p:txBody>
          <a:bodyPr/>
          <a:lstStyle/>
          <a:p>
            <a:r>
              <a:rPr lang="en-US" b="1" dirty="0" smtClean="0"/>
              <a:t>Phonological Awareness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784054"/>
            <a:ext cx="11405286" cy="5925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b="1" dirty="0" smtClean="0"/>
              <a:t>General </a:t>
            </a:r>
            <a:r>
              <a:rPr lang="en-US" sz="2900" b="1" dirty="0"/>
              <a:t>sound discrimination - environmental</a:t>
            </a:r>
          </a:p>
          <a:p>
            <a:r>
              <a:rPr lang="en-US" sz="2900" dirty="0"/>
              <a:t>A</a:t>
            </a:r>
            <a:r>
              <a:rPr lang="en-US" sz="2900" dirty="0" smtClean="0"/>
              <a:t>wareness </a:t>
            </a:r>
            <a:r>
              <a:rPr lang="en-US" sz="2900" dirty="0"/>
              <a:t>of the sounds around them and to develop their listening skills. </a:t>
            </a:r>
            <a:r>
              <a:rPr lang="en-US" sz="2900" dirty="0" smtClean="0"/>
              <a:t>Suggested activities - listening </a:t>
            </a:r>
            <a:r>
              <a:rPr lang="en-US" sz="2900" dirty="0"/>
              <a:t>walk, drumming on different items outside and comparing the sounds, playing a sounds lotto game and making shakers.</a:t>
            </a:r>
          </a:p>
          <a:p>
            <a:pPr marL="0" indent="0">
              <a:buNone/>
            </a:pPr>
            <a:r>
              <a:rPr lang="en-US" sz="2900" b="1" dirty="0" smtClean="0"/>
              <a:t>General</a:t>
            </a:r>
            <a:r>
              <a:rPr lang="en-US" sz="2900" b="1" dirty="0"/>
              <a:t> sound discrimination - instrumental sounds</a:t>
            </a:r>
          </a:p>
          <a:p>
            <a:r>
              <a:rPr lang="en-US" sz="2900" dirty="0"/>
              <a:t>A</a:t>
            </a:r>
            <a:r>
              <a:rPr lang="en-US" sz="2900" dirty="0" smtClean="0"/>
              <a:t>wareness </a:t>
            </a:r>
            <a:r>
              <a:rPr lang="en-US" sz="2900" dirty="0"/>
              <a:t>of sounds made by various instruments and noise makers. Activities include comparing and matching sound makers, playing instruments alongside a story and making loud and quiet sounds.</a:t>
            </a:r>
          </a:p>
          <a:p>
            <a:pPr marL="0" indent="0">
              <a:buNone/>
            </a:pPr>
            <a:r>
              <a:rPr lang="en-US" sz="2900" b="1" dirty="0" smtClean="0"/>
              <a:t>General</a:t>
            </a:r>
            <a:r>
              <a:rPr lang="en-US" sz="2900" b="1" dirty="0"/>
              <a:t> sound discrimination - body percussion</a:t>
            </a:r>
          </a:p>
          <a:p>
            <a:r>
              <a:rPr lang="en-US" sz="2900" dirty="0"/>
              <a:t>D</a:t>
            </a:r>
            <a:r>
              <a:rPr lang="en-US" sz="2900" dirty="0" smtClean="0"/>
              <a:t>evelop </a:t>
            </a:r>
            <a:r>
              <a:rPr lang="en-US" sz="2900" dirty="0"/>
              <a:t>children's awareness of sounds and rhythms. Activities include singing songs and action rhymes, listening to music and developing a sounds vocabulary.</a:t>
            </a:r>
          </a:p>
          <a:p>
            <a:pPr marL="0" indent="0">
              <a:buNone/>
            </a:pPr>
            <a:r>
              <a:rPr lang="en-US" sz="2900" b="1" dirty="0" smtClean="0"/>
              <a:t>Rhythm</a:t>
            </a:r>
            <a:r>
              <a:rPr lang="en-US" sz="2900" b="1" dirty="0"/>
              <a:t> and rhyme</a:t>
            </a:r>
          </a:p>
          <a:p>
            <a:r>
              <a:rPr lang="en-US" sz="2900" dirty="0" smtClean="0"/>
              <a:t>Develop children's </a:t>
            </a:r>
            <a:r>
              <a:rPr lang="en-US" sz="2900" dirty="0"/>
              <a:t>appreciation and experiences of rhythm and rhyme in speech. Activities include rhyming stories, rhyming bingo, clapping out the syllables in words and odd one out.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" y="0"/>
            <a:ext cx="10515600" cy="784053"/>
          </a:xfrm>
        </p:spPr>
        <p:txBody>
          <a:bodyPr/>
          <a:lstStyle/>
          <a:p>
            <a:r>
              <a:rPr lang="en-US" b="1" dirty="0" smtClean="0"/>
              <a:t>Phonological Awareness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784054"/>
            <a:ext cx="11405286" cy="5925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/>
              <a:t>Rhythm</a:t>
            </a:r>
            <a:r>
              <a:rPr lang="en-US" sz="2900" b="1" dirty="0"/>
              <a:t> and rhyme</a:t>
            </a:r>
          </a:p>
          <a:p>
            <a:r>
              <a:rPr lang="en-US" sz="2900" dirty="0" smtClean="0"/>
              <a:t>Develop children's </a:t>
            </a:r>
            <a:r>
              <a:rPr lang="en-US" sz="2900" dirty="0"/>
              <a:t>appreciation and experiences of rhythm and rhyme in speech. Activities include rhyming stories, rhyming bingo, clapping out the syllables in words and odd one out.</a:t>
            </a:r>
          </a:p>
          <a:p>
            <a:pPr marL="0" indent="0">
              <a:buNone/>
            </a:pPr>
            <a:r>
              <a:rPr lang="en-US" sz="2900" b="1" dirty="0"/>
              <a:t> Alliteration</a:t>
            </a:r>
          </a:p>
          <a:p>
            <a:r>
              <a:rPr lang="en-US" sz="2900" dirty="0"/>
              <a:t>The focus is on initial sounds of words, with activities including I-Spy type games and matching objects which begin with the same </a:t>
            </a:r>
            <a:r>
              <a:rPr lang="en-US" sz="2900" dirty="0" smtClean="0"/>
              <a:t>sound.</a:t>
            </a:r>
          </a:p>
          <a:p>
            <a:pPr marL="0" indent="0">
              <a:buNone/>
            </a:pPr>
            <a:r>
              <a:rPr lang="en-US" sz="2900" b="1" dirty="0" smtClean="0"/>
              <a:t>Voice</a:t>
            </a:r>
            <a:r>
              <a:rPr lang="en-US" sz="2900" b="1" dirty="0"/>
              <a:t> sounds</a:t>
            </a:r>
          </a:p>
          <a:p>
            <a:r>
              <a:rPr lang="en-US" sz="2900" dirty="0"/>
              <a:t>D</a:t>
            </a:r>
            <a:r>
              <a:rPr lang="en-US" sz="2900" dirty="0" smtClean="0"/>
              <a:t>istinguish </a:t>
            </a:r>
            <a:r>
              <a:rPr lang="en-US" sz="2900" dirty="0"/>
              <a:t>between different vocal sounds and to begin oral blending and segmenting. Activities include Metal Mike, where children feed pictures of objects into a toy robot's mouth and the teacher sounds out the name of the object in a robot voice - /c/-/u/-/p/ cup, with the children joining </a:t>
            </a:r>
            <a:r>
              <a:rPr lang="en-US" sz="2900" dirty="0" smtClean="0"/>
              <a:t>in.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" y="102422"/>
            <a:ext cx="3018536" cy="3176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01012"/>
            <a:ext cx="4455271" cy="4387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86" y="102422"/>
            <a:ext cx="3743849" cy="39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Oral blending and segmenting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Oral blending and segmenting</a:t>
            </a:r>
          </a:p>
          <a:p>
            <a:r>
              <a:rPr lang="en-US" dirty="0" smtClean="0"/>
              <a:t>To develop oral blending and segmenting skills.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practise</a:t>
            </a:r>
            <a:r>
              <a:rPr lang="en-US" dirty="0" smtClean="0"/>
              <a:t> oral blending, you say some sounds, such as /c/-/u/-/p/ and see whether your child can pick out a cup from a group of objects. (You could hold up an object such as a sock and ask the them which sounds they can hear in the word sock.)</a:t>
            </a:r>
          </a:p>
          <a:p>
            <a:r>
              <a:rPr lang="en-US" dirty="0" smtClean="0"/>
              <a:t>These activities are intended to continue as lots of practice is needed before children will become confident in their phonic knowledge and skills.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37917"/>
            <a:ext cx="10515600" cy="1325563"/>
          </a:xfrm>
        </p:spPr>
        <p:txBody>
          <a:bodyPr/>
          <a:lstStyle/>
          <a:p>
            <a:r>
              <a:rPr lang="en-US" b="1" dirty="0" smtClean="0"/>
              <a:t>Fred Talk/Toy Talk/Robot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616" y="1410546"/>
            <a:ext cx="10515600" cy="303058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c</a:t>
            </a:r>
            <a:r>
              <a:rPr lang="en-US" sz="3600" dirty="0" smtClean="0"/>
              <a:t>at		hen		pin		lot		hut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h</a:t>
            </a:r>
            <a:r>
              <a:rPr lang="en-US" sz="3600" dirty="0" smtClean="0"/>
              <a:t>elp		head	bread	thin		think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l</a:t>
            </a:r>
            <a:r>
              <a:rPr lang="en-US" sz="3600" dirty="0" smtClean="0"/>
              <a:t>ong		pond	just		jump	crust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016" y="4587703"/>
            <a:ext cx="406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Phoneme</a:t>
            </a:r>
            <a:r>
              <a:rPr lang="en-US" sz="3600" dirty="0" smtClean="0"/>
              <a:t> – a sound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016" y="5527189"/>
            <a:ext cx="1075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Grapheme</a:t>
            </a:r>
            <a:r>
              <a:rPr lang="en-US" sz="3600" dirty="0" smtClean="0"/>
              <a:t> – a squiggle that represents a phoneme </a:t>
            </a:r>
          </a:p>
        </p:txBody>
      </p:sp>
    </p:spTree>
    <p:extLst>
      <p:ext uri="{BB962C8B-B14F-4D97-AF65-F5344CB8AC3E}">
        <p14:creationId xmlns:p14="http://schemas.microsoft.com/office/powerpoint/2010/main" val="13734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37917"/>
            <a:ext cx="10515600" cy="1325563"/>
          </a:xfrm>
        </p:spPr>
        <p:txBody>
          <a:bodyPr/>
          <a:lstStyle/>
          <a:p>
            <a:r>
              <a:rPr lang="en-US" b="1" dirty="0" smtClean="0"/>
              <a:t>Fred Talk/Toy Talk/Robot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571577"/>
            <a:ext cx="10515600" cy="303058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c</a:t>
            </a:r>
            <a:r>
              <a:rPr lang="en-US" sz="3600" dirty="0" smtClean="0"/>
              <a:t>at		hen		pin		lot		hut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h</a:t>
            </a:r>
            <a:r>
              <a:rPr lang="en-US" sz="3600" dirty="0" smtClean="0"/>
              <a:t>elp		head	bread	thin		think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l</a:t>
            </a:r>
            <a:r>
              <a:rPr lang="en-US" sz="3600" dirty="0" smtClean="0"/>
              <a:t>ong		pond	just		jump	crust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5340" y="4969150"/>
            <a:ext cx="1075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Remember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– segment and blend!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" y="5823578"/>
            <a:ext cx="1075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How many phonemes?  </a:t>
            </a:r>
            <a:r>
              <a:rPr lang="en-US" sz="3600" dirty="0" smtClean="0">
                <a:solidFill>
                  <a:srgbClr val="00B050"/>
                </a:solidFill>
              </a:rPr>
              <a:t>How many graphemes?</a:t>
            </a:r>
          </a:p>
        </p:txBody>
      </p:sp>
    </p:spTree>
    <p:extLst>
      <p:ext uri="{BB962C8B-B14F-4D97-AF65-F5344CB8AC3E}">
        <p14:creationId xmlns:p14="http://schemas.microsoft.com/office/powerpoint/2010/main" val="13527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10144</TotalTime>
  <Words>680</Words>
  <Application>Microsoft Macintosh PowerPoint</Application>
  <PresentationFormat>Widescreen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Arial</vt:lpstr>
      <vt:lpstr>Office Theme</vt:lpstr>
      <vt:lpstr>This is how we do it</vt:lpstr>
      <vt:lpstr>What is it?  Why do we teach it?</vt:lpstr>
      <vt:lpstr>Sorry, it’s not quite that simple!</vt:lpstr>
      <vt:lpstr>Phonological Awareness</vt:lpstr>
      <vt:lpstr>Phonological Awareness</vt:lpstr>
      <vt:lpstr>PowerPoint Presentation</vt:lpstr>
      <vt:lpstr>Oral blending and segmenting</vt:lpstr>
      <vt:lpstr>Fred Talk/Toy Talk/Robot Talk</vt:lpstr>
      <vt:lpstr>Fred Talk/Toy Talk/Robot Talk</vt:lpstr>
      <vt:lpstr>Grapheme-Phoneme Correspondence</vt:lpstr>
      <vt:lpstr>Talk Tidy</vt:lpstr>
      <vt:lpstr>Speed Sounds - Sets</vt:lpstr>
      <vt:lpstr>Phoneme Frames</vt:lpstr>
      <vt:lpstr>PowerPoint Presentation</vt:lpstr>
      <vt:lpstr>Reversible Processes</vt:lpstr>
      <vt:lpstr>Green Words</vt:lpstr>
      <vt:lpstr>Green Words</vt:lpstr>
      <vt:lpstr>Green Words</vt:lpstr>
      <vt:lpstr>Green Words</vt:lpstr>
      <vt:lpstr>Red Words</vt:lpstr>
      <vt:lpstr>Multi-sensory</vt:lpstr>
      <vt:lpstr>Letter Formation Families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Penn</dc:creator>
  <cp:lastModifiedBy>Rebecca Penn</cp:lastModifiedBy>
  <cp:revision>19</cp:revision>
  <dcterms:created xsi:type="dcterms:W3CDTF">2019-09-17T18:30:36Z</dcterms:created>
  <dcterms:modified xsi:type="dcterms:W3CDTF">2019-09-24T19:35:00Z</dcterms:modified>
</cp:coreProperties>
</file>